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6.xml" ContentType="application/vnd.openxmlformats-officedocument.theme+xml"/>
  <Override PartName="/ppt/theme/theme15.xml" ContentType="application/vnd.openxmlformats-officedocument.theme+xml"/>
  <Override PartName="/ppt/theme/theme5.xml" ContentType="application/vnd.openxmlformats-officedocument.theme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9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charts/chart1.xml" ContentType="application/vnd.openxmlformats-officedocument.drawingml.char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2" r:id="rId18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  <p:sldId id="278" r:id="rId41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" Target="slides/slide1.xml"/><Relationship Id="rId20" Type="http://schemas.openxmlformats.org/officeDocument/2006/relationships/slide" Target="slides/slide2.xml"/><Relationship Id="rId21" Type="http://schemas.openxmlformats.org/officeDocument/2006/relationships/slide" Target="slides/slide3.xml"/><Relationship Id="rId22" Type="http://schemas.openxmlformats.org/officeDocument/2006/relationships/slide" Target="slides/slide4.xml"/><Relationship Id="rId23" Type="http://schemas.openxmlformats.org/officeDocument/2006/relationships/slide" Target="slides/slide5.xml"/><Relationship Id="rId24" Type="http://schemas.openxmlformats.org/officeDocument/2006/relationships/slide" Target="slides/slide6.xml"/><Relationship Id="rId25" Type="http://schemas.openxmlformats.org/officeDocument/2006/relationships/slide" Target="slides/slide7.xml"/><Relationship Id="rId26" Type="http://schemas.openxmlformats.org/officeDocument/2006/relationships/slide" Target="slides/slide8.xml"/><Relationship Id="rId27" Type="http://schemas.openxmlformats.org/officeDocument/2006/relationships/slide" Target="slides/slide9.xml"/><Relationship Id="rId28" Type="http://schemas.openxmlformats.org/officeDocument/2006/relationships/slide" Target="slides/slide10.xml"/><Relationship Id="rId29" Type="http://schemas.openxmlformats.org/officeDocument/2006/relationships/slide" Target="slides/slide11.xml"/><Relationship Id="rId30" Type="http://schemas.openxmlformats.org/officeDocument/2006/relationships/slide" Target="slides/slide12.xml"/><Relationship Id="rId31" Type="http://schemas.openxmlformats.org/officeDocument/2006/relationships/slide" Target="slides/slide13.xml"/><Relationship Id="rId32" Type="http://schemas.openxmlformats.org/officeDocument/2006/relationships/slide" Target="slides/slide14.xml"/><Relationship Id="rId33" Type="http://schemas.openxmlformats.org/officeDocument/2006/relationships/slide" Target="slides/slide15.xml"/><Relationship Id="rId34" Type="http://schemas.openxmlformats.org/officeDocument/2006/relationships/slide" Target="slides/slide16.xml"/><Relationship Id="rId35" Type="http://schemas.openxmlformats.org/officeDocument/2006/relationships/slide" Target="slides/slide17.xml"/><Relationship Id="rId36" Type="http://schemas.openxmlformats.org/officeDocument/2006/relationships/slide" Target="slides/slide18.xml"/><Relationship Id="rId37" Type="http://schemas.openxmlformats.org/officeDocument/2006/relationships/slide" Target="slides/slide19.xml"/><Relationship Id="rId38" Type="http://schemas.openxmlformats.org/officeDocument/2006/relationships/slide" Target="slides/slide20.xml"/><Relationship Id="rId39" Type="http://schemas.openxmlformats.org/officeDocument/2006/relationships/slide" Target="slides/slide21.xml"/><Relationship Id="rId40" Type="http://schemas.openxmlformats.org/officeDocument/2006/relationships/slide" Target="slides/slide22.xml"/><Relationship Id="rId41" Type="http://schemas.openxmlformats.org/officeDocument/2006/relationships/slide" Target="slides/slide23.xml"/><Relationship Id="rId42" Type="http://schemas.openxmlformats.org/officeDocument/2006/relationships/presProps" Target="presProps.xml"/>
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lang="hu-HU" sz="1300" strike="noStrike" u="none">
                <a:solidFill>
                  <a:srgbClr val="000000"/>
                </a:solidFill>
                <a:uFillTx/>
                <a:latin typeface="Arial"/>
              </a:defRPr>
            </a:pPr>
            <a:r>
              <a:rPr b="0" lang="hu-HU" sz="13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Team Work</a:t>
            </a:r>
          </a:p>
        </c:rich>
      </c:tx>
      <c:overlay val="0"/>
      <c:spPr>
        <a:noFill/>
        <a:ln w="0">
          <a:noFill/>
        </a:ln>
      </c:spPr>
    </c:title>
    <c:autoTitleDeleted val="0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Column B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lang="hu-HU" sz="1000" strike="noStrike" u="none">
                      <a:solidFill>
                        <a:srgbClr val="000000"/>
                      </a:solidFill>
                      <a:uFillTx/>
                      <a:latin typeface="Arial"/>
                      <a:ea typeface="DejaVu Sans"/>
                    </a:defRPr>
                  </a:pPr>
                </a:p>
              </c:txPr>
              <c:dLblPos val="bestFit"/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lang="hu-HU" sz="1000" strike="noStrike" u="none">
                      <a:solidFill>
                        <a:srgbClr val="000000"/>
                      </a:solidFill>
                      <a:uFillTx/>
                      <a:latin typeface="Arial"/>
                      <a:ea typeface="DejaVu Sans"/>
                    </a:defRPr>
                  </a:pPr>
                </a:p>
              </c:txPr>
              <c:dLblPos val="bestFit"/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lang="hu-HU" sz="1000" strike="noStrike" u="none">
                      <a:solidFill>
                        <a:srgbClr val="000000"/>
                      </a:solidFill>
                      <a:uFillTx/>
                      <a:latin typeface="Arial"/>
                      <a:ea typeface="DejaVu Sans"/>
                    </a:defRPr>
                  </a:pPr>
                </a:p>
              </c:txPr>
              <c:dLblPos val="bestFit"/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lang="hu-HU" sz="1000" strike="noStrike" u="none">
                    <a:solidFill>
                      <a:srgbClr val="000000"/>
                    </a:solidFill>
                    <a:uFillTx/>
                    <a:latin typeface="Arial"/>
                    <a:ea typeface="DejaVu Sans"/>
                  </a:defRPr>
                </a:pPr>
              </a:p>
            </c:txPr>
            <c:dLblPos val="bestFit"/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Buda Levente István </c:v>
                </c:pt>
                <c:pt idx="1">
                  <c:v>Ócsai Márk </c:v>
                </c:pt>
                <c:pt idx="2">
                  <c:v>Surmann Márk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0.25</c:v>
                </c:pt>
                <c:pt idx="1">
                  <c:v>0.25</c:v>
                </c:pt>
                <c:pt idx="2">
                  <c:v>0.5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b"/>
      <c:overlay val="0"/>
      <c:spPr>
        <a:noFill/>
        <a:ln w="0">
          <a:noFill/>
        </a:ln>
      </c:spPr>
      <c:txPr>
        <a:bodyPr/>
        <a:lstStyle/>
        <a:p>
          <a:pPr>
            <a:defRPr b="0" lang="hu-HU" sz="1000" strike="noStrike" u="none">
              <a:solidFill>
                <a:srgbClr val="000000"/>
              </a:solidFill>
              <a:uFillTx/>
              <a:latin typeface="Arial"/>
              <a:ea typeface="DejaVu Sans"/>
            </a:defRPr>
          </a:pPr>
        </a:p>
      </c:txPr>
    </c:legend>
    <c:plotVisOnly val="1"/>
    <c:dispBlanksAs val="zero"/>
  </c:chart>
  <c:spPr>
    <a:noFill/>
    <a:ln w="0">
      <a:noFill/>
    </a:ln>
  </c:spPr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Grey Eleg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subTitle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subTitle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 type="subTitle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subTitle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2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 type="subTitle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subTitle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subTitle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1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2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4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6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7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9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1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2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4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6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8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9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212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213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14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15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16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17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18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19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0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1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2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3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4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5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6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7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8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29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30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234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235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36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37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38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39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0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1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2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3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4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5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6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7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8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49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50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51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52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257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258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59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0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1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2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3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4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5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6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7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8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69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70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71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72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73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74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75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279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280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1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2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3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4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5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6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7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8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9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90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91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92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93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94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95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96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97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302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303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04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05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06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07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08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09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0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1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2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3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4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5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6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7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8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9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20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324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325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26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27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28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29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0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1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2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3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4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5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6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7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8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9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40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41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42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347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348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49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0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1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2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3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4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5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6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7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8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9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60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61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62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63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64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65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7" name="PlaceHolder 2"/>
          <p:cNvSpPr>
            <a:spLocks noGrp="1"/>
          </p:cNvSpPr>
          <p:nvPr>
            <p:ph type="body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2"/>
    <p:sldLayoutId id="2147483680" r:id="rId3"/>
    <p:sldLayoutId id="2147483681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374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375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76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77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78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79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0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1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2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3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4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5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6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7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8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9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90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91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92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hu-H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hu-H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hu-H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hu-H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25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26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7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8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9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0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1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2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3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4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5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6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7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8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39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40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41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42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43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49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50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1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2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3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4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5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6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7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8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59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60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61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62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63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64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65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66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67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73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74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75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76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77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78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79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0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1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2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3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4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5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6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7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8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89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90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91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97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98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99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0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1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2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3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4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5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6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7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8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09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10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11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12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13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14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15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121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122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23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24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25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26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27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28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29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0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1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2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3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4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5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6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7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8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39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144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145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46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47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48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49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0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1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2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3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4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5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6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7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8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59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60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61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62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hu-H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hu-H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hu-HU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hu-HU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167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168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69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0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1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2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3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4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5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6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7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8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79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80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81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82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83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84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85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"/>
          <p:cNvSpPr/>
          <p:nvPr/>
        </p:nvSpPr>
        <p:spPr>
          <a:xfrm>
            <a:off x="0" y="4114080"/>
            <a:ext cx="10071360" cy="154728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trike="noStrike" u="none">
              <a:solidFill>
                <a:srgbClr val="000000"/>
              </a:solidFill>
              <a:uFillTx/>
              <a:latin typeface="Noto Sans"/>
              <a:ea typeface="DejaVu Sans"/>
            </a:endParaRPr>
          </a:p>
        </p:txBody>
      </p:sp>
      <p:grpSp>
        <p:nvGrpSpPr>
          <p:cNvPr id="190" name=""/>
          <p:cNvGrpSpPr/>
          <p:nvPr/>
        </p:nvGrpSpPr>
        <p:grpSpPr>
          <a:xfrm>
            <a:off x="360" y="360"/>
            <a:ext cx="10071720" cy="4106160"/>
            <a:chOff x="360" y="360"/>
            <a:chExt cx="10071720" cy="4106160"/>
          </a:xfrm>
        </p:grpSpPr>
        <p:sp>
          <p:nvSpPr>
            <p:cNvPr id="191" name=""/>
            <p:cNvSpPr/>
            <p:nvPr/>
          </p:nvSpPr>
          <p:spPr>
            <a:xfrm>
              <a:off x="360" y="360"/>
              <a:ext cx="10071720" cy="4106160"/>
            </a:xfrm>
            <a:prstGeom prst="rect">
              <a:avLst/>
            </a:prstGeom>
            <a:solidFill>
              <a:srgbClr val="e9ece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92" name=""/>
            <p:cNvSpPr/>
            <p:nvPr/>
          </p:nvSpPr>
          <p:spPr>
            <a:xfrm>
              <a:off x="360" y="1280160"/>
              <a:ext cx="1546560" cy="632160"/>
            </a:xfrm>
            <a:prstGeom prst="rect">
              <a:avLst/>
            </a:prstGeom>
            <a:solidFill>
              <a:srgbClr val="343a40">
                <a:alpha val="2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ffffff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93" name=""/>
            <p:cNvSpPr/>
            <p:nvPr/>
          </p:nvSpPr>
          <p:spPr>
            <a:xfrm>
              <a:off x="914760" y="1920240"/>
              <a:ext cx="1271880" cy="18205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94" name=""/>
            <p:cNvSpPr/>
            <p:nvPr/>
          </p:nvSpPr>
          <p:spPr>
            <a:xfrm>
              <a:off x="2194920" y="548640"/>
              <a:ext cx="1271880" cy="18208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95" name=""/>
            <p:cNvSpPr/>
            <p:nvPr/>
          </p:nvSpPr>
          <p:spPr>
            <a:xfrm>
              <a:off x="3474720" y="1188720"/>
              <a:ext cx="35820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96" name=""/>
            <p:cNvSpPr/>
            <p:nvPr/>
          </p:nvSpPr>
          <p:spPr>
            <a:xfrm>
              <a:off x="4206240" y="360"/>
              <a:ext cx="1455120" cy="906120"/>
            </a:xfrm>
            <a:prstGeom prst="rect">
              <a:avLst/>
            </a:prstGeom>
            <a:solidFill>
              <a:srgbClr val="6c757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97" name=""/>
            <p:cNvSpPr/>
            <p:nvPr/>
          </p:nvSpPr>
          <p:spPr>
            <a:xfrm>
              <a:off x="4663440" y="914400"/>
              <a:ext cx="997920" cy="449280"/>
            </a:xfrm>
            <a:prstGeom prst="rect">
              <a:avLst/>
            </a:prstGeom>
            <a:solidFill>
              <a:srgbClr val="dee2e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98" name=""/>
            <p:cNvSpPr/>
            <p:nvPr/>
          </p:nvSpPr>
          <p:spPr>
            <a:xfrm>
              <a:off x="3474720" y="1737360"/>
              <a:ext cx="3101040" cy="997920"/>
            </a:xfrm>
            <a:prstGeom prst="rect">
              <a:avLst/>
            </a:prstGeom>
            <a:solidFill>
              <a:srgbClr val="ced4da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199" name=""/>
            <p:cNvSpPr/>
            <p:nvPr/>
          </p:nvSpPr>
          <p:spPr>
            <a:xfrm>
              <a:off x="4114800" y="2743200"/>
              <a:ext cx="1455120" cy="99756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00" name=""/>
            <p:cNvSpPr/>
            <p:nvPr/>
          </p:nvSpPr>
          <p:spPr>
            <a:xfrm>
              <a:off x="6583320" y="1463040"/>
              <a:ext cx="1546560" cy="449280"/>
            </a:xfrm>
            <a:prstGeom prst="rect">
              <a:avLst/>
            </a:prstGeom>
            <a:solidFill>
              <a:srgbClr val="b2b2b2">
                <a:alpha val="6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01" name=""/>
            <p:cNvSpPr/>
            <p:nvPr/>
          </p:nvSpPr>
          <p:spPr>
            <a:xfrm>
              <a:off x="7314840" y="1920240"/>
              <a:ext cx="1455120" cy="1637640"/>
            </a:xfrm>
            <a:prstGeom prst="rect">
              <a:avLst/>
            </a:prstGeom>
            <a:solidFill>
              <a:srgbClr val="b2b2b2">
                <a:alpha val="35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02" name=""/>
            <p:cNvSpPr/>
            <p:nvPr/>
          </p:nvSpPr>
          <p:spPr>
            <a:xfrm>
              <a:off x="2743200" y="2377440"/>
              <a:ext cx="540360" cy="81468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03" name=""/>
            <p:cNvSpPr/>
            <p:nvPr/>
          </p:nvSpPr>
          <p:spPr>
            <a:xfrm>
              <a:off x="8595000" y="360"/>
              <a:ext cx="1477080" cy="1454760"/>
            </a:xfrm>
            <a:prstGeom prst="rect">
              <a:avLst/>
            </a:prstGeom>
            <a:solidFill>
              <a:srgbClr val="ddddd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04" name=""/>
            <p:cNvSpPr/>
            <p:nvPr/>
          </p:nvSpPr>
          <p:spPr>
            <a:xfrm>
              <a:off x="6766200" y="360"/>
              <a:ext cx="266760" cy="997560"/>
            </a:xfrm>
            <a:prstGeom prst="rect">
              <a:avLst/>
            </a:prstGeom>
            <a:solidFill>
              <a:srgbClr val="2f4550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05" name=""/>
            <p:cNvSpPr/>
            <p:nvPr/>
          </p:nvSpPr>
          <p:spPr>
            <a:xfrm>
              <a:off x="1554840" y="360"/>
              <a:ext cx="174960" cy="906120"/>
            </a:xfrm>
            <a:prstGeom prst="rect">
              <a:avLst/>
            </a:prstGeom>
            <a:solidFill>
              <a:srgbClr val="808080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06" name=""/>
            <p:cNvSpPr/>
            <p:nvPr/>
          </p:nvSpPr>
          <p:spPr>
            <a:xfrm>
              <a:off x="360" y="3017160"/>
              <a:ext cx="357840" cy="1089360"/>
            </a:xfrm>
            <a:prstGeom prst="rect">
              <a:avLst/>
            </a:prstGeom>
            <a:solidFill>
              <a:srgbClr val="f4f4f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07" name=""/>
            <p:cNvSpPr/>
            <p:nvPr/>
          </p:nvSpPr>
          <p:spPr>
            <a:xfrm>
              <a:off x="9600840" y="2560320"/>
              <a:ext cx="358200" cy="1546200"/>
            </a:xfrm>
            <a:prstGeom prst="rect">
              <a:avLst/>
            </a:prstGeom>
            <a:solidFill>
              <a:srgbClr val="b2b2b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  <p:sp>
          <p:nvSpPr>
            <p:cNvPr id="208" name=""/>
            <p:cNvSpPr/>
            <p:nvPr/>
          </p:nvSpPr>
          <p:spPr>
            <a:xfrm>
              <a:off x="8777880" y="1828800"/>
              <a:ext cx="357840" cy="357840"/>
            </a:xfrm>
            <a:prstGeom prst="rect">
              <a:avLst/>
            </a:prstGeom>
            <a:solidFill>
              <a:srgbClr val="adb5b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hu-HU" sz="1800" strike="noStrike" u="none">
                <a:solidFill>
                  <a:srgbClr val="000000"/>
                </a:solidFill>
                <a:uFillTx/>
                <a:latin typeface="Noto Sans"/>
                <a:ea typeface="DejaVu Sans"/>
              </a:endParaRPr>
            </a:p>
          </p:txBody>
        </p:sp>
      </p:grpSp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68000" y="46764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hu-HU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hu-HU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8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8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8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8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8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slideLayout" Target="../slideLayouts/slideLayout18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8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title"/>
          </p:nvPr>
        </p:nvSpPr>
        <p:spPr>
          <a:xfrm>
            <a:off x="0" y="1572120"/>
            <a:ext cx="1005408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6000" strike="noStrike" u="none">
                <a:solidFill>
                  <a:srgbClr val="000000"/>
                </a:solidFill>
                <a:uFillTx/>
                <a:latin typeface="Arial"/>
              </a:rPr>
              <a:t>Étlap </a:t>
            </a:r>
            <a:r>
              <a:rPr b="0" lang="en-US" sz="6000" strike="noStrike" u="none">
                <a:solidFill>
                  <a:srgbClr val="000000"/>
                </a:solidFill>
                <a:uFillTx/>
                <a:latin typeface="Arial"/>
              </a:rPr>
              <a:t>Website</a:t>
            </a:r>
            <a:endParaRPr b="0" lang="hu-HU" sz="6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8" name=""/>
          <p:cNvSpPr/>
          <p:nvPr/>
        </p:nvSpPr>
        <p:spPr>
          <a:xfrm>
            <a:off x="685440" y="3657240"/>
            <a:ext cx="4567680" cy="159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225"/>
              </a:spcBef>
              <a:spcAft>
                <a:spcPts val="1440"/>
              </a:spcAft>
            </a:pPr>
            <a:r>
              <a:rPr b="1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Created by:</a:t>
            </a: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 13.D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Szoftver</a:t>
            </a: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vegyes</a:t>
            </a:r>
            <a:endParaRPr b="0" lang="hu-H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Buda</a:t>
            </a: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Levente</a:t>
            </a: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István</a:t>
            </a:r>
            <a:endParaRPr b="0" lang="hu-H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Ócsai</a:t>
            </a: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Márk</a:t>
            </a:r>
            <a:endParaRPr b="0" lang="hu-H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Surmann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Márk</a:t>
            </a:r>
            <a:endParaRPr b="0" lang="hu-H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" descr=""/>
          <p:cNvPicPr/>
          <p:nvPr/>
        </p:nvPicPr>
        <p:blipFill>
          <a:blip r:embed="rId1"/>
          <a:stretch/>
        </p:blipFill>
        <p:spPr>
          <a:xfrm>
            <a:off x="201240" y="403920"/>
            <a:ext cx="9699840" cy="48459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7" dur="indefinite" restart="never" nodeType="tmRoot">
          <p:childTnLst>
            <p:seq>
              <p:cTn id="98" dur="indefinite" nodeType="mainSeq">
                <p:childTnLst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535320" y="20160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4800" strike="noStrike" u="none">
                <a:solidFill>
                  <a:srgbClr val="000000"/>
                </a:solidFill>
                <a:uFillTx/>
                <a:latin typeface="Arial"/>
              </a:rPr>
              <a:t>Tools used</a:t>
            </a:r>
            <a:endParaRPr b="0" lang="hu-HU" sz="4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4" name="PlaceHolder 2"/>
          <p:cNvSpPr>
            <a:spLocks noGrp="1"/>
          </p:cNvSpPr>
          <p:nvPr>
            <p:ph/>
          </p:nvPr>
        </p:nvSpPr>
        <p:spPr>
          <a:xfrm>
            <a:off x="914400" y="1371600"/>
            <a:ext cx="8605800" cy="4111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Aft>
                <a:spcPts val="720"/>
              </a:spcAft>
              <a:buNone/>
              <a:tabLst>
                <a:tab algn="l" pos="0"/>
              </a:tabLst>
            </a:pPr>
            <a:r>
              <a:rPr b="1" lang="en-US" sz="2600" strike="noStrike" u="none">
                <a:solidFill>
                  <a:srgbClr val="000000"/>
                </a:solidFill>
                <a:uFillTx/>
                <a:latin typeface="Arial"/>
              </a:rPr>
              <a:t>Frontend / Website</a:t>
            </a:r>
            <a:endParaRPr b="0" lang="hu-HU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HTML CSS JavaScript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Tailwind: CSS framework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spcAft>
                <a:spcPts val="72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Vue.js: JavaScript framework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720"/>
              </a:spcAft>
              <a:buNone/>
              <a:tabLst>
                <a:tab algn="l" pos="0"/>
              </a:tabLst>
            </a:pPr>
            <a:r>
              <a:rPr b="1" lang="en-US" sz="2600" strike="noStrike" u="none">
                <a:solidFill>
                  <a:srgbClr val="000000"/>
                </a:solidFill>
                <a:uFillTx/>
                <a:latin typeface="Arial"/>
              </a:rPr>
              <a:t>Backend / RESTful API</a:t>
            </a:r>
            <a:endParaRPr b="0" lang="hu-HU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</a:rPr>
              <a:t>Go programming language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spcAft>
                <a:spcPts val="72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Gin: HTTP web framework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720"/>
              </a:spcAft>
              <a:buNone/>
              <a:tabLst>
                <a:tab algn="l" pos="0"/>
              </a:tabLst>
            </a:pPr>
            <a:r>
              <a:rPr b="1" lang="en-US" sz="26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Database</a:t>
            </a:r>
            <a:endParaRPr b="0" lang="hu-HU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MySQL or MariaDB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3" dur="indefinite" restart="never" nodeType="tmRoot">
          <p:childTnLst>
            <p:seq>
              <p:cTn id="104" dur="indefinite" nodeType="mainSeq">
                <p:childTnLst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/>
          </p:nvPr>
        </p:nvSpPr>
        <p:spPr>
          <a:xfrm>
            <a:off x="914400" y="914400"/>
            <a:ext cx="8606160" cy="45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indent="0">
              <a:lnSpc>
                <a:spcPct val="100000"/>
              </a:lnSpc>
              <a:spcAft>
                <a:spcPts val="720"/>
              </a:spcAft>
              <a:buNone/>
              <a:tabLst>
                <a:tab algn="l" pos="0"/>
              </a:tabLst>
            </a:pPr>
            <a:r>
              <a:rPr b="1" lang="en-US" sz="26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Version Control</a:t>
            </a:r>
            <a:endParaRPr b="0" lang="hu-HU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Git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72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GitHub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720"/>
              </a:spcAft>
              <a:buNone/>
              <a:tabLst>
                <a:tab algn="l" pos="0"/>
              </a:tabLst>
            </a:pPr>
            <a:r>
              <a:rPr b="1" lang="en-US" sz="26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Text Editor</a:t>
            </a:r>
            <a:endParaRPr b="0" lang="hu-HU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hu-HU" sz="24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Visual Studio Code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72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hu-HU" sz="24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GNU Emacs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720"/>
              </a:spcAft>
              <a:buNone/>
              <a:tabLst>
                <a:tab algn="l" pos="0"/>
              </a:tabLst>
            </a:pPr>
            <a:r>
              <a:rPr b="1" lang="hu-HU" sz="24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Operating System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hu-HU" sz="24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Microsoft Windows 10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720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hu-HU" sz="24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Gentoo GNU/Linux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720"/>
              </a:spcAft>
              <a:buNone/>
              <a:tabLst>
                <a:tab algn="l" pos="0"/>
              </a:tabLst>
            </a:pPr>
            <a:r>
              <a:rPr b="1" lang="hu-HU" sz="26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Testing</a:t>
            </a:r>
            <a:endParaRPr b="0" lang="hu-HU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Aft>
                <a:spcPts val="1225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hu-HU" sz="2400" strike="noStrike" u="none">
                <a:solidFill>
                  <a:srgbClr val="000000"/>
                </a:solidFill>
                <a:uFillTx/>
                <a:latin typeface="Arial"/>
                <a:ea typeface="Calibri"/>
              </a:rPr>
              <a:t>VSCode REST Client</a:t>
            </a: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indent="0">
              <a:lnSpc>
                <a:spcPct val="100000"/>
              </a:lnSpc>
              <a:spcAft>
                <a:spcPts val="1409"/>
              </a:spcAft>
              <a:buNone/>
              <a:tabLst>
                <a:tab algn="l" pos="0"/>
              </a:tabLst>
            </a:pPr>
            <a:endParaRPr b="0" lang="hu-HU" sz="26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buNone/>
              <a:tabLst>
                <a:tab algn="l" pos="0"/>
              </a:tabLst>
            </a:pP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buNone/>
              <a:tabLst>
                <a:tab algn="l" pos="0"/>
              </a:tabLst>
            </a:pP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57200" indent="-228600">
              <a:lnSpc>
                <a:spcPct val="100000"/>
              </a:lnSpc>
              <a:buNone/>
              <a:tabLst>
                <a:tab algn="l" pos="0"/>
              </a:tabLst>
            </a:pPr>
            <a:endParaRPr b="0" lang="hu-HU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3" dur="indefinite" restart="never" nodeType="tmRoot">
          <p:childTnLst>
            <p:seq>
              <p:cTn id="134" dur="indefinite" nodeType="mainSeq">
                <p:childTnLst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468000" y="68580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Project</a:t>
            </a:r>
            <a:r>
              <a:rPr b="0" lang="hu-HU" sz="4400" strike="noStrike" u="none">
                <a:solidFill>
                  <a:srgbClr val="000000"/>
                </a:solidFill>
                <a:uFillTx/>
                <a:latin typeface="Arial"/>
              </a:rPr>
              <a:t> </a:t>
            </a: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Structure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Focus on </a:t>
            </a:r>
            <a:r>
              <a:rPr b="1" lang="en-US" sz="3200" strike="noStrike" u="none">
                <a:solidFill>
                  <a:srgbClr val="000000"/>
                </a:solidFill>
                <a:uFillTx/>
                <a:latin typeface="Arial"/>
              </a:rPr>
              <a:t>Simplicity</a:t>
            </a: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 &amp; </a:t>
            </a:r>
            <a:r>
              <a:rPr b="1" lang="en-US" sz="3200" strike="noStrike" u="none">
                <a:solidFill>
                  <a:srgbClr val="000000"/>
                </a:solidFill>
                <a:uFillTx/>
                <a:latin typeface="Arial"/>
              </a:rPr>
              <a:t>Efficiency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3 main parts: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Website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trike="noStrike" u="none">
                <a:solidFill>
                  <a:srgbClr val="000000"/>
                </a:solidFill>
                <a:uFillTx/>
                <a:latin typeface="Arial"/>
              </a:rPr>
              <a:t>RESTful API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trike="noStrike" u="none">
                <a:solidFill>
                  <a:srgbClr val="000000"/>
                </a:solidFill>
                <a:uFillTx/>
                <a:latin typeface="Arial"/>
              </a:rPr>
              <a:t>Database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 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65" dur="indefinite" restart="never" nodeType="tmRoot">
          <p:childTnLst>
            <p:seq>
              <p:cTn id="166" dur="indefinite" nodeType="mainSeq">
                <p:childTnLst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457200" y="65988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Website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9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Single page application (SPA) written in Vue.js 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3 main </a:t>
            </a: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parts: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index.html, main.ts (initialization)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App.vue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Components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89" dur="indefinite" restart="never" nodeType="tmRoot">
          <p:childTnLst>
            <p:seq>
              <p:cTn id="190" dur="indefinite" nodeType="mainSeq">
                <p:childTnLst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" descr=""/>
          <p:cNvPicPr/>
          <p:nvPr/>
        </p:nvPicPr>
        <p:blipFill>
          <a:blip r:embed="rId1"/>
          <a:stretch/>
        </p:blipFill>
        <p:spPr>
          <a:xfrm>
            <a:off x="1143360" y="122760"/>
            <a:ext cx="8000280" cy="49611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09" dur="indefinite" restart="never" nodeType="tmRoot">
          <p:childTnLst>
            <p:seq>
              <p:cTn id="210" dur="indefinite" nodeType="mainSeq">
                <p:childTnLst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468000" y="68580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RESTful API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RESTful API written in Go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2 main parts: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main.go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Restapi package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5" dur="indefinite" restart="never" nodeType="tmRoot">
          <p:childTnLst>
            <p:seq>
              <p:cTn id="216" dur="indefinite" nodeType="mainSeq">
                <p:childTnLst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" descr=""/>
          <p:cNvPicPr/>
          <p:nvPr/>
        </p:nvPicPr>
        <p:blipFill>
          <a:blip r:embed="rId1"/>
          <a:stretch/>
        </p:blipFill>
        <p:spPr>
          <a:xfrm>
            <a:off x="914400" y="555480"/>
            <a:ext cx="8347680" cy="47019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3" dur="indefinite" restart="never" nodeType="tmRoot">
          <p:childTnLst>
            <p:seq>
              <p:cTn id="234" dur="indefinite" nodeType="mainSeq">
                <p:childTnLst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468000" y="65988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Database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MySQL or MariaDB SQL database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</a:rPr>
              <a:t>3 main </a:t>
            </a: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parts: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Customers</a:t>
            </a:r>
            <a:r>
              <a:rPr b="0" lang="hu-HU" sz="2800" strike="noStrike" u="none">
                <a:solidFill>
                  <a:srgbClr val="000000"/>
                </a:solidFill>
                <a:uFillTx/>
                <a:latin typeface="Arial"/>
              </a:rPr>
              <a:t> </a:t>
            </a: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table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Foods</a:t>
            </a:r>
            <a:r>
              <a:rPr b="0" lang="hu-HU" sz="2800" strike="noStrike" u="none">
                <a:solidFill>
                  <a:srgbClr val="000000"/>
                </a:solidFill>
                <a:uFillTx/>
                <a:latin typeface="Arial"/>
              </a:rPr>
              <a:t> </a:t>
            </a: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table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Orders</a:t>
            </a:r>
            <a:r>
              <a:rPr b="0" lang="hu-HU" sz="2800" strike="noStrike" u="none">
                <a:solidFill>
                  <a:srgbClr val="000000"/>
                </a:solidFill>
                <a:uFillTx/>
                <a:latin typeface="Arial"/>
              </a:rPr>
              <a:t> </a:t>
            </a:r>
            <a:r>
              <a:rPr b="0" lang="en-US" sz="2800" strike="noStrike" u="none">
                <a:solidFill>
                  <a:srgbClr val="000000"/>
                </a:solidFill>
                <a:uFillTx/>
                <a:latin typeface="Arial"/>
              </a:rPr>
              <a:t>table</a:t>
            </a:r>
            <a:endParaRPr b="0" lang="hu-HU" sz="2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9" dur="indefinite" restart="never" nodeType="tmRoot">
          <p:childTnLst>
            <p:seq>
              <p:cTn id="240" dur="indefinite" nodeType="mainSeq">
                <p:childTnLst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" descr=""/>
          <p:cNvPicPr/>
          <p:nvPr/>
        </p:nvPicPr>
        <p:blipFill>
          <a:blip r:embed="rId1"/>
          <a:stretch/>
        </p:blipFill>
        <p:spPr>
          <a:xfrm>
            <a:off x="728280" y="2057400"/>
            <a:ext cx="8415000" cy="27072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9" dur="indefinite" restart="never" nodeType="tmRoot">
          <p:childTnLst>
            <p:seq>
              <p:cTn id="260" dur="indefinite" nodeType="mainSeq">
                <p:childTnLst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456840" y="685440"/>
            <a:ext cx="9063360" cy="91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Introduction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OpenSymbol"/>
              <a:buAutoNum type="arabicParenR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</a:rPr>
              <a:t>Mit volt a cél és milyen lett (Why, </a:t>
            </a: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What</a:t>
            </a: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</a:rPr>
              <a:t>)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OpenSymbol"/>
              <a:buAutoNum type="arabicParenR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</a:rPr>
              <a:t>Projekt részei, működése és eszközök (hogyan csináltuk meg, How)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OpenSymbol"/>
              <a:buAutoNum type="arabicParenR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</a:rPr>
              <a:t>Munkamegosztás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</a:rPr>
              <a:t> 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>
                <p:childTnLst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538200" y="68580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Project</a:t>
            </a:r>
            <a:r>
              <a:rPr b="0" lang="hu-HU" sz="4400" strike="noStrike" u="none">
                <a:solidFill>
                  <a:srgbClr val="000000"/>
                </a:solidFill>
                <a:uFillTx/>
                <a:latin typeface="Arial"/>
              </a:rPr>
              <a:t> </a:t>
            </a: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architecture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28" name="" descr=""/>
          <p:cNvPicPr/>
          <p:nvPr/>
        </p:nvPicPr>
        <p:blipFill>
          <a:blip r:embed="rId1"/>
          <a:stretch/>
        </p:blipFill>
        <p:spPr>
          <a:xfrm>
            <a:off x="74880" y="2044080"/>
            <a:ext cx="9829800" cy="935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65" dur="indefinite" restart="never" nodeType="tmRoot">
          <p:childTnLst>
            <p:seq>
              <p:cTn id="266" dur="indefinite" nodeType="mainSeq">
                <p:childTnLst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4400" strike="noStrike" u="none">
                <a:solidFill>
                  <a:srgbClr val="000000"/>
                </a:solidFill>
                <a:uFillTx/>
                <a:latin typeface="Arial"/>
              </a:rPr>
              <a:t>Team </a:t>
            </a: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Work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/>
          </p:nvPr>
        </p:nvSpPr>
        <p:spPr>
          <a:xfrm>
            <a:off x="239400" y="1799280"/>
            <a:ext cx="478764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Buda</a:t>
            </a: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Levente</a:t>
            </a: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István </a:t>
            </a:r>
            <a:r>
              <a:rPr b="1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25%</a:t>
            </a:r>
            <a:endParaRPr b="0" lang="hu-H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Ócsai</a:t>
            </a: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Márk </a:t>
            </a:r>
            <a:r>
              <a:rPr b="1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25%</a:t>
            </a:r>
            <a:endParaRPr b="0" lang="hu-HU" sz="2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Team Leader: </a:t>
            </a:r>
            <a:r>
              <a:rPr b="0" lang="en-US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Surmann </a:t>
            </a:r>
            <a:r>
              <a:rPr b="0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Márk </a:t>
            </a:r>
            <a:r>
              <a:rPr b="1" lang="hu-HU" sz="2200" strike="noStrike" u="none">
                <a:solidFill>
                  <a:srgbClr val="000000"/>
                </a:solidFill>
                <a:uFillTx/>
                <a:latin typeface="Arial"/>
                <a:ea typeface="DejaVu Sans"/>
              </a:rPr>
              <a:t>50%</a:t>
            </a:r>
            <a:endParaRPr b="0" lang="hu-HU" sz="2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aphicFrame>
        <p:nvGraphicFramePr>
          <p:cNvPr id="431" name=""/>
          <p:cNvGraphicFramePr/>
          <p:nvPr/>
        </p:nvGraphicFramePr>
        <p:xfrm>
          <a:off x="3914640" y="1560960"/>
          <a:ext cx="6163920" cy="3466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5" dur="indefinite" restart="never" nodeType="tmRoot">
          <p:childTnLst>
            <p:seq>
              <p:cTn id="276" dur="indefinite" nodeType="mainSeq">
                <p:childTnLst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1" fill="hold">
                      <p:stCondLst>
                        <p:cond delay="indefinite"/>
                      </p:stCondLst>
                      <p:childTnLst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1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Design</a:t>
            </a: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: </a:t>
            </a: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Everyone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Website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User</a:t>
            </a: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: Surmann Márk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Admin: Buda Levente, Ócsai Márk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API: Surmann Márk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Database: Everyone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Testing: Buda Levente, Ócsai Márk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 type="title"/>
          </p:nvPr>
        </p:nvSpPr>
        <p:spPr>
          <a:xfrm>
            <a:off x="468000" y="68580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Tasks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93" dur="indefinite" restart="never" nodeType="tmRoot">
          <p:childTnLst>
            <p:seq>
              <p:cTn id="294" dur="indefinite" nodeType="mainSeq">
                <p:childTnLst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529200" y="1563840"/>
            <a:ext cx="9063360" cy="1467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rgbClr val="000000"/>
                </a:solidFill>
                <a:uFillTx/>
                <a:latin typeface="Arial"/>
              </a:rPr>
              <a:t>Thank you for your attention!</a:t>
            </a:r>
            <a:endParaRPr b="0" lang="hu-HU" sz="6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15" dur="indefinite" restart="never" nodeType="tmRoot">
          <p:childTnLst>
            <p:seq>
              <p:cTn id="316" dur="indefinite" nodeType="mainSeq">
                <p:childTnLst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457200" y="65880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Project</a:t>
            </a:r>
            <a:r>
              <a:rPr b="0" lang="hu-HU" sz="4400" strike="noStrike" u="none">
                <a:solidFill>
                  <a:srgbClr val="000000"/>
                </a:solidFill>
                <a:uFillTx/>
                <a:latin typeface="Arial"/>
              </a:rPr>
              <a:t> </a:t>
            </a: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aim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/>
          </p:nvPr>
        </p:nvSpPr>
        <p:spPr>
          <a:xfrm>
            <a:off x="467640" y="1868040"/>
            <a:ext cx="9359280" cy="224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rgbClr val="000000"/>
                </a:solidFill>
                <a:uFillTx/>
                <a:latin typeface="Arial"/>
              </a:rPr>
              <a:t>An easy-to-use, responsive, full-stack website, where orders can be placed and picked up on the spot.</a:t>
            </a:r>
            <a:endParaRPr b="0" lang="hu-HU" sz="3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5" dur="indefinite" restart="never" nodeType="tmRoot">
          <p:childTnLst>
            <p:seq>
              <p:cTn id="36" dur="indefinite" nodeType="mainSeq">
                <p:childTnLst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Website</a:t>
            </a:r>
            <a:r>
              <a:rPr b="0" lang="hu-HU" sz="4400" strike="noStrike" u="none">
                <a:solidFill>
                  <a:srgbClr val="000000"/>
                </a:solidFill>
                <a:uFillTx/>
                <a:latin typeface="Arial"/>
              </a:rPr>
              <a:t> idea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/>
          </p:nvPr>
        </p:nvSpPr>
        <p:spPr>
          <a:xfrm>
            <a:off x="467640" y="1799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  <a:ea typeface="Droid Sans Fallback"/>
              </a:rPr>
              <a:t>The idea of the website is to fix and simplify the many difficult-to-use websites that are developed by restaurants.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5" dur="indefinite" restart="never" nodeType="tmRoot">
          <p:childTnLst>
            <p:seq>
              <p:cTn id="46" dur="indefinite" nodeType="mainSeq">
                <p:childTnLst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Target</a:t>
            </a:r>
            <a:r>
              <a:rPr b="0" lang="hu-HU" sz="4400" strike="noStrike" u="none">
                <a:solidFill>
                  <a:srgbClr val="000000"/>
                </a:solidFill>
                <a:uFillTx/>
                <a:latin typeface="Arial"/>
              </a:rPr>
              <a:t> </a:t>
            </a: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audience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6" name="PlaceHolder 2"/>
          <p:cNvSpPr>
            <a:spLocks noGrp="1"/>
          </p:cNvSpPr>
          <p:nvPr>
            <p:ph/>
          </p:nvPr>
        </p:nvSpPr>
        <p:spPr>
          <a:xfrm>
            <a:off x="467640" y="1835280"/>
            <a:ext cx="9063360" cy="327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For people who want to order efficiently and easily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uFillTx/>
                <a:latin typeface="Arial"/>
              </a:rPr>
              <a:t>For restaurants that do not have a website that meets their needs.</a:t>
            </a:r>
            <a:endParaRPr b="0" lang="hu-HU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5" dur="indefinite" restart="never" nodeType="tmRoot">
          <p:childTnLst>
            <p:seq>
              <p:cTn id="56" dur="indefinite" nodeType="mainSeq">
                <p:childTnLst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457200" y="888480"/>
            <a:ext cx="9063000" cy="93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rgbClr val="000000"/>
                </a:solidFill>
                <a:uFillTx/>
                <a:latin typeface="Arial"/>
              </a:rPr>
              <a:t>Result</a:t>
            </a:r>
            <a:endParaRPr b="0" lang="hu-HU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408" name="" descr=""/>
          <p:cNvPicPr/>
          <p:nvPr/>
        </p:nvPicPr>
        <p:blipFill>
          <a:blip r:embed="rId1"/>
          <a:stretch/>
        </p:blipFill>
        <p:spPr>
          <a:xfrm>
            <a:off x="1196280" y="69120"/>
            <a:ext cx="7693560" cy="5516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9" dur="indefinite" restart="never" nodeType="tmRoot">
          <p:childTnLst>
            <p:seq>
              <p:cTn id="70" dur="indefinite" nodeType="mainSeq">
                <p:childTnLst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" descr=""/>
          <p:cNvPicPr/>
          <p:nvPr/>
        </p:nvPicPr>
        <p:blipFill>
          <a:blip r:embed="rId1"/>
          <a:stretch/>
        </p:blipFill>
        <p:spPr>
          <a:xfrm>
            <a:off x="2712240" y="97200"/>
            <a:ext cx="4372560" cy="54921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9" dur="indefinite" restart="never" nodeType="tmRoot">
          <p:childTnLst>
            <p:seq>
              <p:cTn id="80" dur="indefinite" nodeType="mainSeq">
                <p:childTnLst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" descr=""/>
          <p:cNvPicPr/>
          <p:nvPr/>
        </p:nvPicPr>
        <p:blipFill>
          <a:blip r:embed="rId1"/>
          <a:stretch/>
        </p:blipFill>
        <p:spPr>
          <a:xfrm>
            <a:off x="307800" y="228600"/>
            <a:ext cx="9520200" cy="49352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5" dur="indefinite" restart="never" nodeType="tmRoot">
          <p:childTnLst>
            <p:seq>
              <p:cTn id="86" dur="indefinite" nodeType="mainSeq">
                <p:childTnLst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" descr=""/>
          <p:cNvPicPr/>
          <p:nvPr/>
        </p:nvPicPr>
        <p:blipFill>
          <a:blip r:embed="rId1"/>
          <a:stretch/>
        </p:blipFill>
        <p:spPr>
          <a:xfrm>
            <a:off x="297360" y="379800"/>
            <a:ext cx="9530640" cy="47617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1" dur="indefinite" restart="never" nodeType="tmRoot">
          <p:childTnLst>
            <p:seq>
              <p:cTn id="92" dur="indefinite" nodeType="mainSeq">
                <p:childTnLst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751</TotalTime>
  <Application>LibreOffice/24.8.4.2$Linux_X86_64 LibreOffice_project/bb3cfa12c7b1bf994ecc5649a80400d06cd71002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2024-09-29T20:15:59Z</dcterms:created>
  <dc:creator/>
  <dc:description/>
  <dc:language>en-US</dc:language>
  <cp:lastModifiedBy/>
  <dcterms:modified xsi:type="dcterms:W3CDTF">2025-04-26T19:33:00Z</dcterms:modified>
  <cp:revision>501</cp:revision>
  <dc:subject/>
  <dc:title>Grey Elegant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